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1" r:id="rId15"/>
    <p:sldId id="269" r:id="rId16"/>
    <p:sldId id="270" r:id="rId17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46"/>
  </p:normalViewPr>
  <p:slideViewPr>
    <p:cSldViewPr>
      <p:cViewPr varScale="1">
        <p:scale>
          <a:sx n="103" d="100"/>
          <a:sy n="103" d="100"/>
        </p:scale>
        <p:origin x="1440" y="1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4/9/22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4/9/22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4/9/22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4/9/22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4/9/22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81024" y="1104769"/>
            <a:ext cx="10029951" cy="13677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03930" y="1712725"/>
            <a:ext cx="10384139" cy="2219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4/9/22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39844" y="2667000"/>
            <a:ext cx="4512310" cy="254595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sz="2200" spc="-110" dirty="0">
                <a:latin typeface="Arial"/>
                <a:cs typeface="Arial"/>
              </a:rPr>
              <a:t>Cornelia</a:t>
            </a:r>
            <a:r>
              <a:rPr sz="2200" spc="-120" dirty="0">
                <a:latin typeface="Arial"/>
                <a:cs typeface="Arial"/>
              </a:rPr>
              <a:t> </a:t>
            </a:r>
            <a:r>
              <a:rPr sz="2200" spc="-40" dirty="0">
                <a:latin typeface="Arial"/>
                <a:cs typeface="Arial"/>
              </a:rPr>
              <a:t>Ilin,</a:t>
            </a:r>
            <a:r>
              <a:rPr sz="2200" spc="-105" dirty="0">
                <a:latin typeface="Arial"/>
                <a:cs typeface="Arial"/>
              </a:rPr>
              <a:t> </a:t>
            </a:r>
            <a:r>
              <a:rPr sz="2200" spc="-25" dirty="0">
                <a:latin typeface="Arial"/>
                <a:cs typeface="Arial"/>
              </a:rPr>
              <a:t>PhD</a:t>
            </a:r>
            <a:endParaRPr sz="2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900" dirty="0">
              <a:latin typeface="Arial"/>
              <a:cs typeface="Arial"/>
            </a:endParaRPr>
          </a:p>
          <a:p>
            <a:pPr marL="12700" marR="5080" algn="ctr">
              <a:lnSpc>
                <a:spcPct val="128200"/>
              </a:lnSpc>
            </a:pPr>
            <a:r>
              <a:rPr lang="en-US" sz="2200" spc="-75" dirty="0">
                <a:latin typeface="Arial"/>
                <a:cs typeface="Arial"/>
              </a:rPr>
              <a:t>School of Information</a:t>
            </a:r>
          </a:p>
          <a:p>
            <a:pPr marL="12700" marR="5080" algn="ctr">
              <a:lnSpc>
                <a:spcPct val="128200"/>
              </a:lnSpc>
            </a:pPr>
            <a:r>
              <a:rPr lang="en-US" sz="2200" spc="-75" dirty="0">
                <a:latin typeface="Arial"/>
                <a:cs typeface="Arial"/>
              </a:rPr>
              <a:t>UC Berkeley</a:t>
            </a:r>
            <a:endParaRPr sz="2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200" dirty="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1575"/>
              </a:spcBef>
            </a:pPr>
            <a:r>
              <a:rPr sz="2200" spc="-45" dirty="0">
                <a:latin typeface="Arial"/>
                <a:cs typeface="Arial"/>
              </a:rPr>
              <a:t>Introduction</a:t>
            </a:r>
            <a:endParaRPr lang="en-US" sz="2200" spc="-85" dirty="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81024" y="1104769"/>
            <a:ext cx="10029951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315720" marR="5080" indent="-1303655" algn="ctr">
              <a:lnSpc>
                <a:spcPct val="100000"/>
              </a:lnSpc>
              <a:spcBef>
                <a:spcPts val="105"/>
              </a:spcBef>
            </a:pPr>
            <a:r>
              <a:rPr lang="en-US" spc="-545" dirty="0"/>
              <a:t>W 207</a:t>
            </a:r>
            <a:r>
              <a:rPr spc="-270" dirty="0"/>
              <a:t>–</a:t>
            </a:r>
            <a:r>
              <a:rPr spc="-210" dirty="0"/>
              <a:t> </a:t>
            </a:r>
            <a:r>
              <a:rPr lang="en-US" spc="-225" dirty="0"/>
              <a:t>Applied Machine Learning</a:t>
            </a:r>
            <a:endParaRPr spc="-45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6087847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General concepts of ML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96878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Q3: What is the goal of regression analysis in ML? Provide an example.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AA88EE53-4C13-534E-BF4B-636B13B3EB57}"/>
              </a:ext>
            </a:extLst>
          </p:cNvPr>
          <p:cNvSpPr txBox="1"/>
          <p:nvPr/>
        </p:nvSpPr>
        <p:spPr>
          <a:xfrm>
            <a:off x="903930" y="2614147"/>
            <a:ext cx="9230670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The task of classification is to assign categorical labels. Regression analysis is a subcategory of </a:t>
            </a:r>
            <a:r>
              <a:rPr lang="en-US" sz="2200" u="sng" spc="-60" dirty="0">
                <a:latin typeface="Arial"/>
                <a:cs typeface="Arial"/>
              </a:rPr>
              <a:t>supervised learning </a:t>
            </a:r>
            <a:r>
              <a:rPr lang="en-US" sz="2200" spc="-60" dirty="0">
                <a:latin typeface="Arial"/>
                <a:cs typeface="Arial"/>
              </a:rPr>
              <a:t>and can be used to predict continuous outcomes.</a:t>
            </a:r>
          </a:p>
        </p:txBody>
      </p:sp>
      <p:pic>
        <p:nvPicPr>
          <p:cNvPr id="5" name="Picture 4" descr="A picture containing indoor, plant, flower, red&#10;&#10;Description automatically generated">
            <a:extLst>
              <a:ext uri="{FF2B5EF4-FFF2-40B4-BE49-F238E27FC236}">
                <a16:creationId xmlns:a16="http://schemas.microsoft.com/office/drawing/2014/main" id="{08266228-C62E-1044-B0BC-249DCB4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989" y="3958515"/>
            <a:ext cx="3443930" cy="237351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9E72DB0-90BD-3C43-B335-CBC893341EC3}"/>
              </a:ext>
            </a:extLst>
          </p:cNvPr>
          <p:cNvSpPr/>
          <p:nvPr/>
        </p:nvSpPr>
        <p:spPr>
          <a:xfrm>
            <a:off x="4914902" y="4539734"/>
            <a:ext cx="4800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1800" spc="-60" dirty="0">
                <a:latin typeface="Arial"/>
                <a:cs typeface="Arial"/>
              </a:rPr>
              <a:t>Example: </a:t>
            </a:r>
            <a:r>
              <a:rPr lang="en-US" sz="1800" spc="-60" dirty="0">
                <a:solidFill>
                  <a:srgbClr val="C00000"/>
                </a:solidFill>
                <a:latin typeface="Arial"/>
                <a:cs typeface="Arial"/>
              </a:rPr>
              <a:t>predict number of COVID-19 cases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0961D15-2BB1-7147-B960-0418B6489413}"/>
              </a:ext>
            </a:extLst>
          </p:cNvPr>
          <p:cNvCxnSpPr/>
          <p:nvPr/>
        </p:nvCxnSpPr>
        <p:spPr>
          <a:xfrm>
            <a:off x="4495800" y="4724400"/>
            <a:ext cx="381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36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6087847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General concepts of ML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9687870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Q4: True or False? Clustering is a technique used for structuring information and deriving meaningful relationships from data.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AA88EE53-4C13-534E-BF4B-636B13B3EB57}"/>
              </a:ext>
            </a:extLst>
          </p:cNvPr>
          <p:cNvSpPr txBox="1"/>
          <p:nvPr/>
        </p:nvSpPr>
        <p:spPr>
          <a:xfrm>
            <a:off x="903930" y="2645911"/>
            <a:ext cx="92306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True, it’s an </a:t>
            </a:r>
            <a:r>
              <a:rPr lang="en-US" sz="2200" u="sng" spc="-60" dirty="0">
                <a:latin typeface="Arial"/>
                <a:cs typeface="Arial"/>
              </a:rPr>
              <a:t>unsupervised learning </a:t>
            </a:r>
            <a:r>
              <a:rPr lang="en-US" sz="2200" spc="-60" dirty="0">
                <a:latin typeface="Arial"/>
                <a:cs typeface="Arial"/>
              </a:rPr>
              <a:t>technique used to find subgroups in data.</a:t>
            </a:r>
          </a:p>
        </p:txBody>
      </p:sp>
      <p:pic>
        <p:nvPicPr>
          <p:cNvPr id="9" name="Picture 8" descr="Chart, diagram, scatter chart&#10;&#10;Description automatically generated">
            <a:extLst>
              <a:ext uri="{FF2B5EF4-FFF2-40B4-BE49-F238E27FC236}">
                <a16:creationId xmlns:a16="http://schemas.microsoft.com/office/drawing/2014/main" id="{0058A87D-3F20-1547-93A1-8ADF68CE8E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207" y="3240543"/>
            <a:ext cx="4195996" cy="303002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C916135-7E5E-F946-AC60-21D0DA5B5963}"/>
              </a:ext>
            </a:extLst>
          </p:cNvPr>
          <p:cNvSpPr/>
          <p:nvPr/>
        </p:nvSpPr>
        <p:spPr>
          <a:xfrm>
            <a:off x="5892197" y="3860712"/>
            <a:ext cx="4601793" cy="1213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endParaRPr lang="en-US" sz="1800" spc="-60" dirty="0">
              <a:latin typeface="Arial"/>
              <a:cs typeface="Arial"/>
            </a:endParaRPr>
          </a:p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1800" spc="-60" dirty="0">
                <a:latin typeface="Arial"/>
                <a:cs typeface="Arial"/>
              </a:rPr>
              <a:t>Example: </a:t>
            </a:r>
            <a:r>
              <a:rPr lang="en-US" sz="1800" spc="-60" dirty="0">
                <a:solidFill>
                  <a:srgbClr val="C00000"/>
                </a:solidFill>
                <a:latin typeface="Arial"/>
                <a:cs typeface="Arial"/>
              </a:rPr>
              <a:t>discover patient groups based on their diagnosis history in order to develop distinct treatment plans.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03BF453-095F-3045-B9DD-3EAAD1DD17D4}"/>
              </a:ext>
            </a:extLst>
          </p:cNvPr>
          <p:cNvCxnSpPr/>
          <p:nvPr/>
        </p:nvCxnSpPr>
        <p:spPr>
          <a:xfrm>
            <a:off x="5410200" y="4343400"/>
            <a:ext cx="381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EB857DC-26D6-884C-A378-47812727133A}"/>
              </a:ext>
            </a:extLst>
          </p:cNvPr>
          <p:cNvSpPr txBox="1"/>
          <p:nvPr/>
        </p:nvSpPr>
        <p:spPr>
          <a:xfrm>
            <a:off x="1066800" y="6306979"/>
            <a:ext cx="4953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+mn-lt"/>
              </a:rPr>
              <a:t>Image source: https://</a:t>
            </a:r>
            <a:r>
              <a:rPr lang="en-US" sz="1000" dirty="0" err="1">
                <a:latin typeface="+mn-lt"/>
              </a:rPr>
              <a:t>www.researchgate.net</a:t>
            </a:r>
            <a:r>
              <a:rPr lang="en-US" sz="1000" dirty="0">
                <a:latin typeface="+mn-lt"/>
              </a:rPr>
              <a:t>/publication/307969853_Chronic_Obstructive_Pulmonary_Disease_Subtypes_Transitions_over_Time/figures</a:t>
            </a:r>
          </a:p>
        </p:txBody>
      </p:sp>
    </p:spTree>
    <p:extLst>
      <p:ext uri="{BB962C8B-B14F-4D97-AF65-F5344CB8AC3E}">
        <p14:creationId xmlns:p14="http://schemas.microsoft.com/office/powerpoint/2010/main" val="36242383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6087847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General concepts of ML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96878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Q5: What is Principal Component Analysis (PCA)? 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AA88EE53-4C13-534E-BF4B-636B13B3EB57}"/>
              </a:ext>
            </a:extLst>
          </p:cNvPr>
          <p:cNvSpPr txBox="1"/>
          <p:nvPr/>
        </p:nvSpPr>
        <p:spPr>
          <a:xfrm>
            <a:off x="903930" y="2645911"/>
            <a:ext cx="9230670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PCA is an </a:t>
            </a:r>
            <a:r>
              <a:rPr lang="en-US" sz="2200" u="sng" spc="-60" dirty="0">
                <a:latin typeface="Arial"/>
                <a:cs typeface="Arial"/>
              </a:rPr>
              <a:t>unsupervised learning </a:t>
            </a:r>
            <a:r>
              <a:rPr lang="en-US" sz="2200" spc="-60" dirty="0">
                <a:latin typeface="Arial"/>
                <a:cs typeface="Arial"/>
              </a:rPr>
              <a:t>technique, useful when working with data of high dimensionality or for visualizing data.</a:t>
            </a:r>
          </a:p>
        </p:txBody>
      </p:sp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274D22C0-95A7-624E-B387-FE3F9F0DF5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930" y="3633768"/>
            <a:ext cx="4114800" cy="27686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574033C-0322-234E-A350-370F45F8CF57}"/>
              </a:ext>
            </a:extLst>
          </p:cNvPr>
          <p:cNvCxnSpPr/>
          <p:nvPr/>
        </p:nvCxnSpPr>
        <p:spPr>
          <a:xfrm>
            <a:off x="5105400" y="4343400"/>
            <a:ext cx="381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3736E86E-C93D-5147-B78E-CA1D74775D66}"/>
              </a:ext>
            </a:extLst>
          </p:cNvPr>
          <p:cNvSpPr/>
          <p:nvPr/>
        </p:nvSpPr>
        <p:spPr>
          <a:xfrm>
            <a:off x="5519265" y="3886200"/>
            <a:ext cx="5301135" cy="6591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endParaRPr lang="en-US" sz="1800" spc="-60" dirty="0">
              <a:latin typeface="Arial"/>
              <a:cs typeface="Arial"/>
            </a:endParaRPr>
          </a:p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pc="-60" dirty="0">
                <a:solidFill>
                  <a:schemeClr val="tx1"/>
                </a:solidFill>
                <a:latin typeface="Arial"/>
                <a:cs typeface="Arial"/>
              </a:rPr>
              <a:t>Example: </a:t>
            </a:r>
            <a:r>
              <a:rPr lang="en-US" spc="-60" dirty="0">
                <a:solidFill>
                  <a:srgbClr val="C00000"/>
                </a:solidFill>
                <a:latin typeface="Arial"/>
                <a:cs typeface="Arial"/>
              </a:rPr>
              <a:t>C</a:t>
            </a:r>
            <a:r>
              <a:rPr lang="en-US" sz="1800" spc="-60" dirty="0">
                <a:solidFill>
                  <a:srgbClr val="C00000"/>
                </a:solidFill>
                <a:latin typeface="Arial"/>
                <a:cs typeface="Arial"/>
              </a:rPr>
              <a:t>ommon to combine PCA and clustering!</a:t>
            </a:r>
          </a:p>
        </p:txBody>
      </p:sp>
    </p:spTree>
    <p:extLst>
      <p:ext uri="{BB962C8B-B14F-4D97-AF65-F5344CB8AC3E}">
        <p14:creationId xmlns:p14="http://schemas.microsoft.com/office/powerpoint/2010/main" val="6083987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7916648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Roadmap for building ML systems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96116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Q6: What is a typical workflow for using ML in predictive modeling?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7AA961-6756-7241-8DF3-3FE00B8C61FD}"/>
              </a:ext>
            </a:extLst>
          </p:cNvPr>
          <p:cNvSpPr txBox="1"/>
          <p:nvPr/>
        </p:nvSpPr>
        <p:spPr>
          <a:xfrm>
            <a:off x="866860" y="5880100"/>
            <a:ext cx="4953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+mn-lt"/>
              </a:rPr>
              <a:t>Image source: S. </a:t>
            </a:r>
            <a:r>
              <a:rPr lang="en-US" sz="1000" dirty="0" err="1">
                <a:latin typeface="+mn-lt"/>
              </a:rPr>
              <a:t>Raschka</a:t>
            </a:r>
            <a:r>
              <a:rPr lang="en-US" sz="1000" dirty="0">
                <a:latin typeface="+mn-lt"/>
              </a:rPr>
              <a:t> and V. </a:t>
            </a:r>
            <a:r>
              <a:rPr lang="en-US" sz="1000" dirty="0" err="1">
                <a:latin typeface="+mn-lt"/>
              </a:rPr>
              <a:t>Mirjalili</a:t>
            </a:r>
            <a:r>
              <a:rPr lang="en-US" sz="1000" dirty="0">
                <a:latin typeface="+mn-lt"/>
              </a:rPr>
              <a:t>, Python Machine Learning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999C744F-BD92-4840-9868-571AC77BC7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060" y="2374977"/>
            <a:ext cx="5289550" cy="350512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0913DED-0F60-0349-B777-EAE784361D87}"/>
              </a:ext>
            </a:extLst>
          </p:cNvPr>
          <p:cNvSpPr/>
          <p:nvPr/>
        </p:nvSpPr>
        <p:spPr>
          <a:xfrm>
            <a:off x="6781800" y="2985527"/>
            <a:ext cx="32464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1800" spc="-60" dirty="0">
                <a:solidFill>
                  <a:schemeClr val="tx1"/>
                </a:solidFill>
                <a:latin typeface="Arial"/>
                <a:cs typeface="Arial"/>
              </a:rPr>
              <a:t>Example:</a:t>
            </a:r>
            <a:r>
              <a:rPr lang="en-US" sz="1800" spc="-60" dirty="0">
                <a:solidFill>
                  <a:srgbClr val="C00000"/>
                </a:solidFill>
                <a:latin typeface="Arial"/>
                <a:cs typeface="Arial"/>
              </a:rPr>
              <a:t> </a:t>
            </a:r>
            <a:r>
              <a:rPr lang="en-US" sz="1800" spc="-60" dirty="0" err="1">
                <a:solidFill>
                  <a:srgbClr val="C00000"/>
                </a:solidFill>
                <a:latin typeface="Arial"/>
                <a:cs typeface="Arial"/>
              </a:rPr>
              <a:t>Introduction.ipynb</a:t>
            </a:r>
            <a:r>
              <a:rPr lang="en-US" sz="1800" spc="-60" dirty="0">
                <a:solidFill>
                  <a:srgbClr val="C00000"/>
                </a:solidFill>
                <a:latin typeface="Arial"/>
                <a:cs typeface="Arial"/>
              </a:rPr>
              <a:t> (CI)</a:t>
            </a:r>
            <a:endParaRPr lang="en-US" sz="1800" spc="-60" dirty="0">
              <a:latin typeface="Arial"/>
              <a:cs typeface="Arial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88AA9F6-5CD7-6F43-B827-63198944F005}"/>
              </a:ext>
            </a:extLst>
          </p:cNvPr>
          <p:cNvCxnSpPr/>
          <p:nvPr/>
        </p:nvCxnSpPr>
        <p:spPr>
          <a:xfrm>
            <a:off x="6400800" y="3200400"/>
            <a:ext cx="381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6277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7916648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Roadmap for building ML systems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96116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Q7: Why do we need a train-test split? How do you evaluate prediction?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7AA961-6756-7241-8DF3-3FE00B8C61FD}"/>
              </a:ext>
            </a:extLst>
          </p:cNvPr>
          <p:cNvSpPr txBox="1"/>
          <p:nvPr/>
        </p:nvSpPr>
        <p:spPr>
          <a:xfrm>
            <a:off x="866860" y="5880100"/>
            <a:ext cx="4953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+mn-lt"/>
              </a:rPr>
              <a:t>Image source: S. </a:t>
            </a:r>
            <a:r>
              <a:rPr lang="en-US" sz="1000" dirty="0" err="1">
                <a:latin typeface="+mn-lt"/>
              </a:rPr>
              <a:t>Raschka</a:t>
            </a:r>
            <a:r>
              <a:rPr lang="en-US" sz="1000" dirty="0">
                <a:latin typeface="+mn-lt"/>
              </a:rPr>
              <a:t> and V. </a:t>
            </a:r>
            <a:r>
              <a:rPr lang="en-US" sz="1000" dirty="0" err="1">
                <a:latin typeface="+mn-lt"/>
              </a:rPr>
              <a:t>Mirjalili</a:t>
            </a:r>
            <a:r>
              <a:rPr lang="en-US" sz="1000" dirty="0">
                <a:latin typeface="+mn-lt"/>
              </a:rPr>
              <a:t>, Python Machine Learning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999C744F-BD92-4840-9868-571AC77BC7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060" y="2374977"/>
            <a:ext cx="5289550" cy="35051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DAFBEF-1497-DD48-B3BC-B99395B9E6D9}"/>
              </a:ext>
            </a:extLst>
          </p:cNvPr>
          <p:cNvSpPr txBox="1"/>
          <p:nvPr/>
        </p:nvSpPr>
        <p:spPr>
          <a:xfrm>
            <a:off x="6934200" y="2819400"/>
            <a:ext cx="251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is meant by generalization?</a:t>
            </a:r>
          </a:p>
        </p:txBody>
      </p:sp>
    </p:spTree>
    <p:extLst>
      <p:ext uri="{BB962C8B-B14F-4D97-AF65-F5344CB8AC3E}">
        <p14:creationId xmlns:p14="http://schemas.microsoft.com/office/powerpoint/2010/main" val="25843684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7916648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Review of </a:t>
            </a:r>
            <a:r>
              <a:rPr lang="en-US" spc="-310" dirty="0" err="1"/>
              <a:t>Numpy</a:t>
            </a:r>
            <a:r>
              <a:rPr lang="en-US" spc="-310" dirty="0"/>
              <a:t> arrays</a:t>
            </a:r>
            <a:endParaRPr spc="-155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0913DED-0F60-0349-B777-EAE784361D87}"/>
              </a:ext>
            </a:extLst>
          </p:cNvPr>
          <p:cNvSpPr/>
          <p:nvPr/>
        </p:nvSpPr>
        <p:spPr>
          <a:xfrm>
            <a:off x="6219556" y="2558534"/>
            <a:ext cx="45672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1800" spc="-60" dirty="0">
                <a:solidFill>
                  <a:schemeClr val="tx1"/>
                </a:solidFill>
                <a:latin typeface="Arial"/>
                <a:cs typeface="Arial"/>
              </a:rPr>
              <a:t>Example: </a:t>
            </a:r>
            <a:r>
              <a:rPr lang="en-US" sz="1800" spc="-60" dirty="0">
                <a:solidFill>
                  <a:srgbClr val="C00000"/>
                </a:solidFill>
                <a:latin typeface="Arial"/>
                <a:cs typeface="Arial"/>
              </a:rPr>
              <a:t>see </a:t>
            </a:r>
            <a:r>
              <a:rPr lang="en-US" sz="1800" spc="-60" dirty="0" err="1">
                <a:solidFill>
                  <a:srgbClr val="C00000"/>
                </a:solidFill>
                <a:latin typeface="Arial"/>
                <a:cs typeface="Arial"/>
              </a:rPr>
              <a:t>Numpy_review.ipynb</a:t>
            </a:r>
            <a:r>
              <a:rPr lang="en-US" sz="1800" spc="-60" dirty="0">
                <a:solidFill>
                  <a:srgbClr val="C00000"/>
                </a:solidFill>
                <a:latin typeface="Arial"/>
                <a:cs typeface="Arial"/>
              </a:rPr>
              <a:t> (students)</a:t>
            </a:r>
            <a:endParaRPr lang="en-US" sz="1800" spc="-60" dirty="0">
              <a:latin typeface="Arial"/>
              <a:cs typeface="Arial"/>
            </a:endParaRP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543BA83B-3B96-114B-A3EB-219EB529215E}"/>
              </a:ext>
            </a:extLst>
          </p:cNvPr>
          <p:cNvSpPr txBox="1"/>
          <p:nvPr/>
        </p:nvSpPr>
        <p:spPr>
          <a:xfrm>
            <a:off x="903930" y="1712725"/>
            <a:ext cx="10445146" cy="7335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API: </a:t>
            </a:r>
            <a:r>
              <a:rPr lang="en-US" sz="2400" dirty="0"/>
              <a:t>https://</a:t>
            </a:r>
            <a:r>
              <a:rPr lang="en-US" sz="2400" dirty="0" err="1"/>
              <a:t>numpy.org</a:t>
            </a:r>
            <a:r>
              <a:rPr lang="en-US" sz="2400" dirty="0"/>
              <a:t>/doc/stable/reference/generated/</a:t>
            </a:r>
            <a:r>
              <a:rPr lang="en-US" sz="2400" dirty="0" err="1"/>
              <a:t>numpy.array.html</a:t>
            </a:r>
            <a:endParaRPr lang="en-US" sz="2400" dirty="0"/>
          </a:p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AEB1FB9-5101-B94E-8B94-53662E7CAA1D}"/>
              </a:ext>
            </a:extLst>
          </p:cNvPr>
          <p:cNvCxnSpPr/>
          <p:nvPr/>
        </p:nvCxnSpPr>
        <p:spPr>
          <a:xfrm>
            <a:off x="5715000" y="2743200"/>
            <a:ext cx="381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Diagram&#10;&#10;Description automatically generated with low confidence">
            <a:extLst>
              <a:ext uri="{FF2B5EF4-FFF2-40B4-BE49-F238E27FC236}">
                <a16:creationId xmlns:a16="http://schemas.microsoft.com/office/drawing/2014/main" id="{C8E987AF-C1ED-AA46-AA03-0CE8510A29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081" y="2387034"/>
            <a:ext cx="4850113" cy="2723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2039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7916648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Introduction to TensorFlow</a:t>
            </a:r>
            <a:endParaRPr spc="-155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0913DED-0F60-0349-B777-EAE784361D87}"/>
              </a:ext>
            </a:extLst>
          </p:cNvPr>
          <p:cNvSpPr/>
          <p:nvPr/>
        </p:nvSpPr>
        <p:spPr>
          <a:xfrm>
            <a:off x="6110027" y="2634308"/>
            <a:ext cx="54829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1800" spc="-60" dirty="0">
                <a:solidFill>
                  <a:schemeClr val="tx1"/>
                </a:solidFill>
                <a:latin typeface="Arial"/>
                <a:cs typeface="Arial"/>
              </a:rPr>
              <a:t>Example: </a:t>
            </a:r>
            <a:r>
              <a:rPr lang="en-US" sz="1800" spc="-60" dirty="0">
                <a:solidFill>
                  <a:srgbClr val="C00000"/>
                </a:solidFill>
                <a:latin typeface="Arial"/>
                <a:cs typeface="Arial"/>
              </a:rPr>
              <a:t>see </a:t>
            </a:r>
            <a:r>
              <a:rPr lang="en-US" sz="1800" spc="-60" dirty="0" err="1">
                <a:solidFill>
                  <a:srgbClr val="C00000"/>
                </a:solidFill>
                <a:latin typeface="Arial"/>
                <a:cs typeface="Arial"/>
              </a:rPr>
              <a:t>TensorFlow_introduction.ipynb</a:t>
            </a:r>
            <a:r>
              <a:rPr lang="en-US" sz="1800" spc="-60" dirty="0">
                <a:solidFill>
                  <a:srgbClr val="C00000"/>
                </a:solidFill>
                <a:latin typeface="Arial"/>
                <a:cs typeface="Arial"/>
              </a:rPr>
              <a:t> (students)</a:t>
            </a:r>
            <a:endParaRPr lang="en-US" sz="1800" spc="-60" dirty="0">
              <a:latin typeface="Arial"/>
              <a:cs typeface="Arial"/>
            </a:endParaRP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A7D08F30-B833-C043-B9EF-637B627893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081" y="2387035"/>
            <a:ext cx="4850111" cy="22951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4A50F9-B115-E548-957F-6CBE6A9D591D}"/>
              </a:ext>
            </a:extLst>
          </p:cNvPr>
          <p:cNvSpPr txBox="1"/>
          <p:nvPr/>
        </p:nvSpPr>
        <p:spPr>
          <a:xfrm>
            <a:off x="700194" y="4682177"/>
            <a:ext cx="4953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+mn-lt"/>
              </a:rPr>
              <a:t>Image source: S. </a:t>
            </a:r>
            <a:r>
              <a:rPr lang="en-US" sz="1000" dirty="0" err="1">
                <a:latin typeface="+mn-lt"/>
              </a:rPr>
              <a:t>Raschka</a:t>
            </a:r>
            <a:r>
              <a:rPr lang="en-US" sz="1000" dirty="0">
                <a:latin typeface="+mn-lt"/>
              </a:rPr>
              <a:t> and V. </a:t>
            </a:r>
            <a:r>
              <a:rPr lang="en-US" sz="1000" dirty="0" err="1">
                <a:latin typeface="+mn-lt"/>
              </a:rPr>
              <a:t>Mirjalili</a:t>
            </a:r>
            <a:r>
              <a:rPr lang="en-US" sz="1000" dirty="0">
                <a:latin typeface="+mn-lt"/>
              </a:rPr>
              <a:t>, Python Machine Learning</a:t>
            </a: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A1B0C704-49E9-FE4D-B2F6-7D18875AEC64}"/>
              </a:ext>
            </a:extLst>
          </p:cNvPr>
          <p:cNvSpPr txBox="1"/>
          <p:nvPr/>
        </p:nvSpPr>
        <p:spPr>
          <a:xfrm>
            <a:off x="903930" y="1712725"/>
            <a:ext cx="10445146" cy="7335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API: </a:t>
            </a:r>
            <a:r>
              <a:rPr lang="en-US" sz="2400" dirty="0"/>
              <a:t>https://</a:t>
            </a:r>
            <a:r>
              <a:rPr lang="en-US" sz="2400" dirty="0" err="1"/>
              <a:t>www.tensorflow.org</a:t>
            </a:r>
            <a:r>
              <a:rPr lang="en-US" sz="2400" dirty="0"/>
              <a:t>/</a:t>
            </a:r>
            <a:r>
              <a:rPr lang="en-US" sz="2400" dirty="0" err="1"/>
              <a:t>api_docs</a:t>
            </a:r>
            <a:endParaRPr lang="en-US" sz="2400" dirty="0"/>
          </a:p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28857B6-3885-754A-8CB3-618A65A8485F}"/>
              </a:ext>
            </a:extLst>
          </p:cNvPr>
          <p:cNvCxnSpPr/>
          <p:nvPr/>
        </p:nvCxnSpPr>
        <p:spPr>
          <a:xfrm>
            <a:off x="5745503" y="2823993"/>
            <a:ext cx="381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EDD691E-F959-B442-92C4-5FF6C448E762}"/>
              </a:ext>
            </a:extLst>
          </p:cNvPr>
          <p:cNvSpPr txBox="1"/>
          <p:nvPr/>
        </p:nvSpPr>
        <p:spPr>
          <a:xfrm>
            <a:off x="990600" y="5638800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[add a few notes about it here]</a:t>
            </a:r>
          </a:p>
        </p:txBody>
      </p:sp>
    </p:spTree>
    <p:extLst>
      <p:ext uri="{BB962C8B-B14F-4D97-AF65-F5344CB8AC3E}">
        <p14:creationId xmlns:p14="http://schemas.microsoft.com/office/powerpoint/2010/main" val="3340511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3" y="435037"/>
            <a:ext cx="2735047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25" dirty="0"/>
              <a:t>About</a:t>
            </a:r>
            <a:r>
              <a:rPr spc="-200" dirty="0"/>
              <a:t> </a:t>
            </a:r>
            <a:r>
              <a:rPr lang="en-US" spc="-355" dirty="0"/>
              <a:t>me</a:t>
            </a:r>
            <a:endParaRPr spc="-355" dirty="0"/>
          </a:p>
        </p:txBody>
      </p:sp>
      <p:sp>
        <p:nvSpPr>
          <p:cNvPr id="3" name="object 3"/>
          <p:cNvSpPr txBox="1"/>
          <p:nvPr/>
        </p:nvSpPr>
        <p:spPr>
          <a:xfrm>
            <a:off x="865830" y="1715773"/>
            <a:ext cx="7973370" cy="316176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37185" indent="-28702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337185" algn="l"/>
                <a:tab pos="337820" algn="l"/>
              </a:tabLst>
            </a:pPr>
            <a:r>
              <a:rPr lang="en-US" sz="2200" spc="-60" dirty="0">
                <a:latin typeface="Arial"/>
                <a:cs typeface="Arial"/>
              </a:rPr>
              <a:t>Lecturer </a:t>
            </a:r>
            <a:r>
              <a:rPr sz="2200" spc="-40" dirty="0">
                <a:latin typeface="Arial"/>
                <a:cs typeface="Arial"/>
              </a:rPr>
              <a:t>in</a:t>
            </a:r>
            <a:r>
              <a:rPr sz="2200" spc="-114" dirty="0">
                <a:latin typeface="Arial"/>
                <a:cs typeface="Arial"/>
              </a:rPr>
              <a:t> </a:t>
            </a:r>
            <a:r>
              <a:rPr lang="en-US" sz="2200" spc="-60" dirty="0">
                <a:latin typeface="Arial"/>
                <a:cs typeface="Arial"/>
              </a:rPr>
              <a:t>the School of Information at UC Berkley</a:t>
            </a:r>
          </a:p>
          <a:p>
            <a:pPr marL="337185" indent="-28702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337185" algn="l"/>
                <a:tab pos="3378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337185" indent="-28702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337185" algn="l"/>
                <a:tab pos="337820" algn="l"/>
              </a:tabLst>
            </a:pPr>
            <a:r>
              <a:rPr lang="en-US" sz="2200" spc="-60" dirty="0">
                <a:latin typeface="Arial"/>
                <a:cs typeface="Arial"/>
              </a:rPr>
              <a:t>Research Scientist at Stanford University</a:t>
            </a:r>
          </a:p>
          <a:p>
            <a:pPr marL="337185" indent="-28702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337185" algn="l"/>
                <a:tab pos="3378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337185" indent="-28702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337185" algn="l"/>
                <a:tab pos="337820" algn="l"/>
              </a:tabLst>
            </a:pPr>
            <a:r>
              <a:rPr lang="en-US" sz="2200" spc="-60" dirty="0">
                <a:latin typeface="Arial"/>
                <a:cs typeface="Arial"/>
              </a:rPr>
              <a:t>Postdoc in the School of Information at UC Berkeley</a:t>
            </a:r>
          </a:p>
          <a:p>
            <a:pPr marL="337185" indent="-28702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337185" algn="l"/>
                <a:tab pos="3378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337185" indent="-28702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337185" algn="l"/>
                <a:tab pos="337820" algn="l"/>
              </a:tabLst>
            </a:pPr>
            <a:r>
              <a:rPr lang="en-US" sz="2200" spc="-60" dirty="0">
                <a:latin typeface="Arial"/>
                <a:cs typeface="Arial"/>
              </a:rPr>
              <a:t>PhD in Applied Economics (UW Madison)</a:t>
            </a:r>
          </a:p>
          <a:p>
            <a:pPr marL="337185" indent="-28702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337185" algn="l"/>
                <a:tab pos="3378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337185" indent="-28702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337185" algn="l"/>
                <a:tab pos="337820" algn="l"/>
              </a:tabLst>
            </a:pPr>
            <a:r>
              <a:rPr lang="en-US" sz="2200" b="1" spc="-60" dirty="0">
                <a:latin typeface="Arial"/>
                <a:cs typeface="Arial"/>
              </a:rPr>
              <a:t>Research</a:t>
            </a:r>
            <a:r>
              <a:rPr lang="en-US" sz="2200" spc="-60" dirty="0">
                <a:latin typeface="Arial"/>
                <a:cs typeface="Arial"/>
              </a:rPr>
              <a:t> at the intersection of </a:t>
            </a:r>
            <a:r>
              <a:rPr lang="en-US" sz="2200" b="1" spc="-60" dirty="0">
                <a:latin typeface="Arial"/>
                <a:cs typeface="Arial"/>
              </a:rPr>
              <a:t>health</a:t>
            </a:r>
            <a:r>
              <a:rPr lang="en-US" sz="2200" spc="-60" dirty="0">
                <a:latin typeface="Arial"/>
                <a:cs typeface="Arial"/>
              </a:rPr>
              <a:t> and </a:t>
            </a:r>
            <a:r>
              <a:rPr lang="en-US" sz="2200" b="1" spc="-60" dirty="0">
                <a:latin typeface="Arial"/>
                <a:cs typeface="Arial"/>
              </a:rPr>
              <a:t>environment</a:t>
            </a:r>
            <a:endParaRPr sz="2200" b="1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3" y="435037"/>
            <a:ext cx="238252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25" dirty="0"/>
              <a:t>About</a:t>
            </a:r>
            <a:r>
              <a:rPr spc="-200" dirty="0"/>
              <a:t> </a:t>
            </a:r>
            <a:r>
              <a:rPr spc="-135" dirty="0"/>
              <a:t>you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03930" y="1715773"/>
            <a:ext cx="8912225" cy="245900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Undergraduate major</a:t>
            </a:r>
          </a:p>
          <a:p>
            <a:pPr marL="299085" indent="-287020">
              <a:lnSpc>
                <a:spcPct val="100000"/>
              </a:lnSpc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299085" indent="-287020">
              <a:lnSpc>
                <a:spcPct val="100000"/>
              </a:lnSpc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Current job (if any)</a:t>
            </a:r>
          </a:p>
          <a:p>
            <a:pPr marL="299085" indent="-287020">
              <a:lnSpc>
                <a:spcPct val="100000"/>
              </a:lnSpc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354965" indent="-342900">
              <a:lnSpc>
                <a:spcPct val="100000"/>
              </a:lnSpc>
              <a:spcBef>
                <a:spcPts val="95"/>
              </a:spcBef>
              <a:buFont typeface="Arial" panose="020B0604020202020204" pitchFamily="34" charset="0"/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Why Data Science at UC Berkeley?</a:t>
            </a:r>
          </a:p>
          <a:p>
            <a:pPr marL="299085" indent="-287020">
              <a:lnSpc>
                <a:spcPct val="100000"/>
              </a:lnSpc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299085" indent="-287020">
              <a:lnSpc>
                <a:spcPct val="100000"/>
              </a:lnSpc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Why W207?</a:t>
            </a:r>
            <a:endParaRPr sz="22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3" y="435037"/>
            <a:ext cx="371538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310" dirty="0"/>
              <a:t>Course websites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7936230" cy="1705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  <a:buChar char="•"/>
              <a:tabLst>
                <a:tab pos="354965" algn="l"/>
                <a:tab pos="355600" algn="l"/>
              </a:tabLst>
            </a:pPr>
            <a:r>
              <a:rPr lang="en-US" sz="2200" spc="-60" dirty="0">
                <a:latin typeface="Arial"/>
                <a:cs typeface="Arial"/>
              </a:rPr>
              <a:t> </a:t>
            </a:r>
            <a:r>
              <a:rPr sz="2200" spc="-60" dirty="0">
                <a:latin typeface="Arial"/>
                <a:cs typeface="Arial"/>
              </a:rPr>
              <a:t>Lecture and Lab material will be uploaded on </a:t>
            </a:r>
            <a:r>
              <a:rPr lang="en-US" sz="2200" spc="-60" dirty="0">
                <a:latin typeface="Arial"/>
                <a:cs typeface="Arial"/>
              </a:rPr>
              <a:t>the </a:t>
            </a:r>
            <a:r>
              <a:rPr sz="2200" spc="-60" dirty="0">
                <a:latin typeface="Arial"/>
                <a:cs typeface="Arial"/>
              </a:rPr>
              <a:t>course website</a:t>
            </a:r>
            <a:r>
              <a:rPr sz="2200" spc="-35" dirty="0">
                <a:latin typeface="Arial"/>
                <a:cs typeface="Arial"/>
              </a:rPr>
              <a:t>: </a:t>
            </a:r>
            <a:r>
              <a:rPr lang="en-US" sz="2200" u="sng" spc="-40" dirty="0">
                <a:solidFill>
                  <a:srgbClr val="0562C1"/>
                </a:solidFill>
                <a:uFill>
                  <a:solidFill>
                    <a:srgbClr val="0562C1"/>
                  </a:solidFill>
                </a:uFill>
                <a:latin typeface="Arial"/>
                <a:cs typeface="Arial"/>
              </a:rPr>
              <a:t>https://</a:t>
            </a:r>
            <a:r>
              <a:rPr lang="en-US" sz="2200" u="sng" spc="-40" dirty="0" err="1">
                <a:solidFill>
                  <a:srgbClr val="0562C1"/>
                </a:solidFill>
                <a:uFill>
                  <a:solidFill>
                    <a:srgbClr val="0562C1"/>
                  </a:solidFill>
                </a:uFill>
                <a:latin typeface="Arial"/>
                <a:cs typeface="Arial"/>
              </a:rPr>
              <a:t>corneliailin.github.io</a:t>
            </a:r>
            <a:r>
              <a:rPr lang="en-US" sz="2200" u="sng" spc="-40" dirty="0">
                <a:solidFill>
                  <a:srgbClr val="0562C1"/>
                </a:solidFill>
                <a:uFill>
                  <a:solidFill>
                    <a:srgbClr val="0562C1"/>
                  </a:solidFill>
                </a:uFill>
                <a:latin typeface="Arial"/>
                <a:cs typeface="Arial"/>
              </a:rPr>
              <a:t>/datasci_w207_summer2022/</a:t>
            </a:r>
            <a:endParaRPr sz="2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Arial"/>
              <a:buChar char="•"/>
            </a:pPr>
            <a:endParaRPr sz="2200" dirty="0">
              <a:latin typeface="Arial"/>
              <a:cs typeface="Arial"/>
            </a:endParaRPr>
          </a:p>
          <a:p>
            <a:pPr marL="12700" marR="2903220">
              <a:lnSpc>
                <a:spcPct val="100000"/>
              </a:lnSpc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 </a:t>
            </a:r>
            <a:r>
              <a:rPr sz="2200" spc="-60" dirty="0">
                <a:latin typeface="Arial"/>
                <a:cs typeface="Arial"/>
              </a:rPr>
              <a:t>Grades will be posted on </a:t>
            </a:r>
            <a:r>
              <a:rPr lang="en-US" sz="2200" spc="-60" dirty="0">
                <a:latin typeface="Arial"/>
                <a:cs typeface="Arial"/>
              </a:rPr>
              <a:t>ISVC</a:t>
            </a:r>
            <a:r>
              <a:rPr sz="2200" spc="-60" dirty="0">
                <a:latin typeface="Arial"/>
                <a:cs typeface="Arial"/>
              </a:rPr>
              <a:t>: </a:t>
            </a:r>
            <a:r>
              <a:rPr lang="en-US" sz="2200" u="sng" spc="-90" dirty="0">
                <a:solidFill>
                  <a:srgbClr val="0562C1"/>
                </a:solidFill>
                <a:uFill>
                  <a:solidFill>
                    <a:srgbClr val="0562C1"/>
                  </a:solidFill>
                </a:uFill>
                <a:latin typeface="Arial"/>
                <a:cs typeface="Arial"/>
              </a:rPr>
              <a:t>https://</a:t>
            </a:r>
            <a:r>
              <a:rPr lang="en-US" sz="2200" u="sng" spc="-90" dirty="0" err="1">
                <a:solidFill>
                  <a:srgbClr val="0562C1"/>
                </a:solidFill>
                <a:uFill>
                  <a:solidFill>
                    <a:srgbClr val="0562C1"/>
                  </a:solidFill>
                </a:uFill>
                <a:latin typeface="Arial"/>
                <a:cs typeface="Arial"/>
              </a:rPr>
              <a:t>learn.datascience.berkeley.edu</a:t>
            </a:r>
            <a:r>
              <a:rPr lang="en-US" sz="2200" u="sng" spc="-90" dirty="0">
                <a:solidFill>
                  <a:srgbClr val="0562C1"/>
                </a:solidFill>
                <a:uFill>
                  <a:solidFill>
                    <a:srgbClr val="0562C1"/>
                  </a:solidFill>
                </a:uFill>
                <a:latin typeface="Arial"/>
                <a:cs typeface="Arial"/>
              </a:rPr>
              <a:t>/</a:t>
            </a:r>
            <a:endParaRPr sz="22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6697448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Live </a:t>
            </a:r>
            <a:r>
              <a:rPr lang="en-US" spc="-60" dirty="0"/>
              <a:t>sessions</a:t>
            </a:r>
            <a:r>
              <a:rPr spc="-229" dirty="0"/>
              <a:t> </a:t>
            </a:r>
            <a:r>
              <a:rPr spc="-155" dirty="0"/>
              <a:t>organization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6335070" cy="28289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r>
              <a:rPr sz="2200" spc="-60" dirty="0">
                <a:latin typeface="Arial"/>
                <a:cs typeface="Arial"/>
              </a:rPr>
              <a:t>Each </a:t>
            </a:r>
            <a:r>
              <a:rPr lang="en-US" sz="2200" spc="-60" dirty="0">
                <a:latin typeface="Arial"/>
                <a:cs typeface="Arial"/>
              </a:rPr>
              <a:t>session</a:t>
            </a:r>
            <a:r>
              <a:rPr sz="2200" spc="-60" dirty="0">
                <a:latin typeface="Arial"/>
                <a:cs typeface="Arial"/>
              </a:rPr>
              <a:t> is </a:t>
            </a:r>
            <a:r>
              <a:rPr lang="en-US" sz="2200" spc="-60" dirty="0">
                <a:latin typeface="Arial"/>
                <a:cs typeface="Arial"/>
              </a:rPr>
              <a:t>90</a:t>
            </a:r>
            <a:r>
              <a:rPr sz="2200" spc="-60" dirty="0">
                <a:latin typeface="Arial"/>
                <a:cs typeface="Arial"/>
              </a:rPr>
              <a:t> </a:t>
            </a:r>
            <a:r>
              <a:rPr lang="en-US" sz="2200" spc="-60" dirty="0">
                <a:latin typeface="Arial"/>
                <a:cs typeface="Arial"/>
              </a:rPr>
              <a:t>minutes</a:t>
            </a: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30 minutes Q&amp;A related to the topic of the week</a:t>
            </a: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30 minutes Code demonstration</a:t>
            </a: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30 minutes Breakout room exercises</a:t>
            </a:r>
            <a:endParaRPr sz="2200" spc="-6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buChar char="•"/>
              <a:tabLst>
                <a:tab pos="354965" algn="l"/>
                <a:tab pos="355600" algn="l"/>
              </a:tabLst>
            </a:pPr>
            <a:endParaRPr sz="24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7230848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60" dirty="0"/>
              <a:t>Today’s learning objectives</a:t>
            </a:r>
            <a:endParaRPr spc="-60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7478070" cy="319318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General concepts of Machine Learning (ML)</a:t>
            </a: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Roadmap for building ML systems</a:t>
            </a: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Review of </a:t>
            </a:r>
            <a:r>
              <a:rPr lang="en-US" sz="2200" spc="-60" dirty="0" err="1">
                <a:latin typeface="Arial"/>
                <a:cs typeface="Arial"/>
              </a:rPr>
              <a:t>Numpy</a:t>
            </a:r>
            <a:r>
              <a:rPr lang="en-US" sz="2200" spc="-60" dirty="0">
                <a:latin typeface="Arial"/>
                <a:cs typeface="Arial"/>
              </a:rPr>
              <a:t> arrays</a:t>
            </a: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Introduction to TensorFlow</a:t>
            </a: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endParaRPr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40216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6087847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General concepts of ML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63350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Q1: Name and explain the 3 types of ML supervision</a:t>
            </a:r>
          </a:p>
        </p:txBody>
      </p:sp>
      <p:pic>
        <p:nvPicPr>
          <p:cNvPr id="5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81851B2E-4D66-DA4B-A124-744A62BC5F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871" y="2438400"/>
            <a:ext cx="5295900" cy="34417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7AA961-6756-7241-8DF3-3FE00B8C61FD}"/>
              </a:ext>
            </a:extLst>
          </p:cNvPr>
          <p:cNvSpPr txBox="1"/>
          <p:nvPr/>
        </p:nvSpPr>
        <p:spPr>
          <a:xfrm>
            <a:off x="866860" y="5880100"/>
            <a:ext cx="4953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+mn-lt"/>
              </a:rPr>
              <a:t>Image source: S. </a:t>
            </a:r>
            <a:r>
              <a:rPr lang="en-US" sz="1000" dirty="0" err="1">
                <a:latin typeface="+mn-lt"/>
              </a:rPr>
              <a:t>Raschka</a:t>
            </a:r>
            <a:r>
              <a:rPr lang="en-US" sz="1000" dirty="0">
                <a:latin typeface="+mn-lt"/>
              </a:rPr>
              <a:t> and V. </a:t>
            </a:r>
            <a:r>
              <a:rPr lang="en-US" sz="1000" dirty="0" err="1">
                <a:latin typeface="+mn-lt"/>
              </a:rPr>
              <a:t>Mirjalili</a:t>
            </a:r>
            <a:r>
              <a:rPr lang="en-US" sz="1000" dirty="0">
                <a:latin typeface="+mn-lt"/>
              </a:rPr>
              <a:t>, Python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027012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6087847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General concepts of ML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96878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Q2: Can you make predictions about the future using ML? Provide an example.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AA88EE53-4C13-534E-BF4B-636B13B3EB57}"/>
              </a:ext>
            </a:extLst>
          </p:cNvPr>
          <p:cNvSpPr txBox="1"/>
          <p:nvPr/>
        </p:nvSpPr>
        <p:spPr>
          <a:xfrm>
            <a:off x="903930" y="2614147"/>
            <a:ext cx="9230670" cy="13926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Yes! The main goal in supervised learning is to learn a model from labeled training data that allows us to make predictions about unseen data</a:t>
            </a:r>
          </a:p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endParaRPr lang="en-US" sz="2200" spc="-60" dirty="0">
              <a:solidFill>
                <a:srgbClr val="C00000"/>
              </a:solidFill>
              <a:latin typeface="Arial"/>
              <a:cs typeface="Arial"/>
            </a:endParaRPr>
          </a:p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solidFill>
                  <a:schemeClr val="tx1"/>
                </a:solidFill>
                <a:latin typeface="Arial"/>
                <a:cs typeface="Arial"/>
              </a:rPr>
              <a:t>Example: </a:t>
            </a:r>
            <a:r>
              <a:rPr lang="en-US" sz="2200" spc="-60" dirty="0">
                <a:solidFill>
                  <a:srgbClr val="C00000"/>
                </a:solidFill>
                <a:latin typeface="Arial"/>
                <a:cs typeface="Arial"/>
              </a:rPr>
              <a:t>see </a:t>
            </a:r>
            <a:r>
              <a:rPr lang="en-US" sz="2200" spc="-60" dirty="0" err="1">
                <a:solidFill>
                  <a:srgbClr val="C00000"/>
                </a:solidFill>
                <a:latin typeface="Arial"/>
                <a:cs typeface="Arial"/>
              </a:rPr>
              <a:t>Introduction.ipynb</a:t>
            </a:r>
            <a:endParaRPr lang="en-US" sz="2200" spc="-6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99585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6087847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General concepts of ML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96878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Q2: What is the goal of classification in ML? Provide an example.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AA88EE53-4C13-534E-BF4B-636B13B3EB57}"/>
              </a:ext>
            </a:extLst>
          </p:cNvPr>
          <p:cNvSpPr txBox="1"/>
          <p:nvPr/>
        </p:nvSpPr>
        <p:spPr>
          <a:xfrm>
            <a:off x="903930" y="2614147"/>
            <a:ext cx="9230670" cy="3411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Classification is a subcategory of </a:t>
            </a:r>
            <a:r>
              <a:rPr lang="en-US" sz="2200" u="sng" spc="-60" dirty="0">
                <a:latin typeface="Arial"/>
                <a:cs typeface="Arial"/>
              </a:rPr>
              <a:t>supervised learning </a:t>
            </a:r>
            <a:r>
              <a:rPr lang="en-US" sz="2200" spc="-60" dirty="0">
                <a:latin typeface="Arial"/>
                <a:cs typeface="Arial"/>
              </a:rPr>
              <a:t>where the goal is to predict the categorical class labels of new instances, based on past observations.</a:t>
            </a:r>
          </a:p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endParaRPr lang="en-US" sz="2200" spc="-60" dirty="0">
              <a:solidFill>
                <a:schemeClr val="tx1"/>
              </a:solidFill>
              <a:latin typeface="Arial"/>
              <a:cs typeface="Arial"/>
            </a:endParaRPr>
          </a:p>
          <a:p>
            <a:endParaRPr lang="en-US" sz="2200" spc="-60" dirty="0">
              <a:solidFill>
                <a:schemeClr val="tx1"/>
              </a:solidFill>
              <a:latin typeface="Arial"/>
              <a:cs typeface="Arial"/>
            </a:endParaRPr>
          </a:p>
          <a:p>
            <a:endParaRPr lang="en-US" sz="2200" spc="-60" dirty="0">
              <a:solidFill>
                <a:schemeClr val="tx1"/>
              </a:solidFill>
              <a:latin typeface="Arial"/>
              <a:cs typeface="Arial"/>
            </a:endParaRPr>
          </a:p>
          <a:p>
            <a:endParaRPr lang="en-US" sz="2200" spc="-60" dirty="0">
              <a:solidFill>
                <a:schemeClr val="tx1"/>
              </a:solidFill>
              <a:latin typeface="Arial"/>
              <a:cs typeface="Arial"/>
            </a:endParaRPr>
          </a:p>
          <a:p>
            <a:endParaRPr lang="en-US" sz="2200" spc="-60" dirty="0">
              <a:solidFill>
                <a:schemeClr val="tx1"/>
              </a:solidFill>
              <a:latin typeface="Arial"/>
              <a:cs typeface="Arial"/>
            </a:endParaRPr>
          </a:p>
          <a:p>
            <a:endParaRPr lang="en-US" sz="2200" spc="-6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F9CAFA8C-9A6B-6842-A9D7-0D9F0FA6B0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62" y="4105621"/>
            <a:ext cx="5207222" cy="205697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0F65FA1-CE0F-724B-A4CA-462515D81FF4}"/>
              </a:ext>
            </a:extLst>
          </p:cNvPr>
          <p:cNvSpPr/>
          <p:nvPr/>
        </p:nvSpPr>
        <p:spPr>
          <a:xfrm>
            <a:off x="6629400" y="4536014"/>
            <a:ext cx="470924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spc="-60" dirty="0">
                <a:solidFill>
                  <a:schemeClr val="tx1"/>
                </a:solidFill>
                <a:latin typeface="Arial"/>
                <a:cs typeface="Arial"/>
              </a:rPr>
              <a:t>Example: </a:t>
            </a:r>
            <a:r>
              <a:rPr lang="en-US" sz="1800" spc="-60" dirty="0">
                <a:solidFill>
                  <a:srgbClr val="C00000"/>
                </a:solidFill>
                <a:latin typeface="Arial"/>
                <a:cs typeface="Arial"/>
              </a:rPr>
              <a:t>Diabetic retinopathy fundus image classification: refer a patient to a doctor or not.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FA1FB0-DB3A-DF4B-AFAE-1ACBA0FCFF85}"/>
              </a:ext>
            </a:extLst>
          </p:cNvPr>
          <p:cNvSpPr txBox="1"/>
          <p:nvPr/>
        </p:nvSpPr>
        <p:spPr>
          <a:xfrm>
            <a:off x="903930" y="6162595"/>
            <a:ext cx="4953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+mn-lt"/>
              </a:rPr>
              <a:t>Image source: https://</a:t>
            </a:r>
            <a:r>
              <a:rPr lang="en-US" sz="1000" dirty="0" err="1">
                <a:latin typeface="+mn-lt"/>
              </a:rPr>
              <a:t>www.nature.com</a:t>
            </a:r>
            <a:r>
              <a:rPr lang="en-US" sz="1000" dirty="0">
                <a:latin typeface="+mn-lt"/>
              </a:rPr>
              <a:t>/articles/s41746-019-0172-3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6A566F2-CA61-844C-B456-734C82F11F88}"/>
              </a:ext>
            </a:extLst>
          </p:cNvPr>
          <p:cNvCxnSpPr/>
          <p:nvPr/>
        </p:nvCxnSpPr>
        <p:spPr>
          <a:xfrm>
            <a:off x="6248400" y="4724400"/>
            <a:ext cx="381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7682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562C1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</TotalTime>
  <Words>687</Words>
  <Application>Microsoft Macintosh PowerPoint</Application>
  <PresentationFormat>Widescreen</PresentationFormat>
  <Paragraphs>94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W 207– Applied Machine Learning</vt:lpstr>
      <vt:lpstr>About me</vt:lpstr>
      <vt:lpstr>About you</vt:lpstr>
      <vt:lpstr>Course websites</vt:lpstr>
      <vt:lpstr>Live sessions organization</vt:lpstr>
      <vt:lpstr>Today’s learning objectives</vt:lpstr>
      <vt:lpstr>General concepts of ML</vt:lpstr>
      <vt:lpstr>General concepts of ML</vt:lpstr>
      <vt:lpstr>General concepts of ML</vt:lpstr>
      <vt:lpstr>General concepts of ML</vt:lpstr>
      <vt:lpstr>General concepts of ML</vt:lpstr>
      <vt:lpstr>General concepts of ML</vt:lpstr>
      <vt:lpstr>Roadmap for building ML systems</vt:lpstr>
      <vt:lpstr>Roadmap for building ML systems</vt:lpstr>
      <vt:lpstr>Review of Numpy arrays</vt:lpstr>
      <vt:lpstr>Introduction to TensorFlow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Cornelia Ilin</dc:creator>
  <cp:lastModifiedBy>Cornelia Ilin</cp:lastModifiedBy>
  <cp:revision>9</cp:revision>
  <dcterms:created xsi:type="dcterms:W3CDTF">2022-04-10T00:27:58Z</dcterms:created>
  <dcterms:modified xsi:type="dcterms:W3CDTF">2022-04-10T02:55:14Z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2019-07-03T00:00:00Z</vt:filetime>
  </property>
  <property fmtid="{D5CDD505-2E9C-101B-9397-08002B2CF9AE}" pid="3" name="Creator">
    <vt:lpwstr>Acrobat PDFMaker 19 for PowerPoint</vt:lpwstr>
  </property>
  <property fmtid="{D5CDD505-2E9C-101B-9397-08002B2CF9AE}" pid="4" name="LastSaved">
    <vt:filetime>2022-04-10T00:00:00Z</vt:filetime>
  </property>
</Properties>
</file>